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bmp" ContentType="image/bmp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3" r:id="rId6"/>
    <p:sldId id="265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87" r:id="rId15"/>
    <p:sldId id="279" r:id="rId16"/>
    <p:sldId id="278" r:id="rId17"/>
    <p:sldId id="280" r:id="rId18"/>
    <p:sldId id="281" r:id="rId19"/>
    <p:sldId id="283" r:id="rId20"/>
    <p:sldId id="284" r:id="rId21"/>
    <p:sldId id="285" r:id="rId22"/>
    <p:sldId id="28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36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5" autoAdjust="0"/>
    <p:restoredTop sz="87567" autoAdjust="0"/>
  </p:normalViewPr>
  <p:slideViewPr>
    <p:cSldViewPr>
      <p:cViewPr>
        <p:scale>
          <a:sx n="50" d="100"/>
          <a:sy n="50" d="100"/>
        </p:scale>
        <p:origin x="-1956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03934-C6DE-44E2-A073-54639C14D927}" type="datetimeFigureOut">
              <a:rPr lang="en-US" smtClean="0"/>
              <a:t>26-Oct-13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160C9-DE2D-4ED8-B14C-2BB3DCD96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14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1160C9-DE2D-4ED8-B14C-2BB3DCD964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72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26-Oct-13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3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2.jp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3.jpg"/><Relationship Id="rId7" Type="http://schemas.openxmlformats.org/officeDocument/2006/relationships/image" Target="../media/image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10" Type="http://schemas.openxmlformats.org/officeDocument/2006/relationships/image" Target="../media/image24.gif"/><Relationship Id="rId4" Type="http://schemas.openxmlformats.org/officeDocument/2006/relationships/image" Target="../media/image11.jpeg"/><Relationship Id="rId9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gif"/><Relationship Id="rId5" Type="http://schemas.openxmlformats.org/officeDocument/2006/relationships/image" Target="../media/image26.jpeg"/><Relationship Id="rId4" Type="http://schemas.openxmlformats.org/officeDocument/2006/relationships/image" Target="../media/image2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3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gif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.jpg"/><Relationship Id="rId7" Type="http://schemas.openxmlformats.org/officeDocument/2006/relationships/image" Target="../media/image3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10" Type="http://schemas.openxmlformats.org/officeDocument/2006/relationships/image" Target="../media/image38.jpg"/><Relationship Id="rId4" Type="http://schemas.openxmlformats.org/officeDocument/2006/relationships/image" Target="../media/image32.jpg"/><Relationship Id="rId9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30.gif"/><Relationship Id="rId18" Type="http://schemas.openxmlformats.org/officeDocument/2006/relationships/image" Target="../media/image52.jpg"/><Relationship Id="rId3" Type="http://schemas.openxmlformats.org/officeDocument/2006/relationships/image" Target="../media/image3.jpg"/><Relationship Id="rId7" Type="http://schemas.openxmlformats.org/officeDocument/2006/relationships/image" Target="../media/image42.jpg"/><Relationship Id="rId12" Type="http://schemas.openxmlformats.org/officeDocument/2006/relationships/image" Target="../media/image47.jpg"/><Relationship Id="rId17" Type="http://schemas.openxmlformats.org/officeDocument/2006/relationships/image" Target="../media/image51.jpg"/><Relationship Id="rId2" Type="http://schemas.openxmlformats.org/officeDocument/2006/relationships/image" Target="../media/image2.jpg"/><Relationship Id="rId16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gif"/><Relationship Id="rId11" Type="http://schemas.openxmlformats.org/officeDocument/2006/relationships/image" Target="../media/image46.jpg"/><Relationship Id="rId5" Type="http://schemas.openxmlformats.org/officeDocument/2006/relationships/image" Target="../media/image40.jpg"/><Relationship Id="rId15" Type="http://schemas.openxmlformats.org/officeDocument/2006/relationships/image" Target="../media/image49.jpg"/><Relationship Id="rId10" Type="http://schemas.openxmlformats.org/officeDocument/2006/relationships/image" Target="../media/image45.gif"/><Relationship Id="rId19" Type="http://schemas.openxmlformats.org/officeDocument/2006/relationships/image" Target="../media/image53.jpg"/><Relationship Id="rId4" Type="http://schemas.openxmlformats.org/officeDocument/2006/relationships/image" Target="../media/image39.jpeg"/><Relationship Id="rId9" Type="http://schemas.openxmlformats.org/officeDocument/2006/relationships/image" Target="../media/image44.bmp"/><Relationship Id="rId14" Type="http://schemas.openxmlformats.org/officeDocument/2006/relationships/image" Target="../media/image4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2.jpg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g"/><Relationship Id="rId11" Type="http://schemas.openxmlformats.org/officeDocument/2006/relationships/image" Target="../media/image60.jpg"/><Relationship Id="rId5" Type="http://schemas.openxmlformats.org/officeDocument/2006/relationships/image" Target="../media/image54.jpg"/><Relationship Id="rId10" Type="http://schemas.openxmlformats.org/officeDocument/2006/relationships/image" Target="../media/image59.jpg"/><Relationship Id="rId4" Type="http://schemas.openxmlformats.org/officeDocument/2006/relationships/image" Target="../media/image3.jpg"/><Relationship Id="rId9" Type="http://schemas.openxmlformats.org/officeDocument/2006/relationships/image" Target="../media/image5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2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1097280"/>
            <a:ext cx="9144000" cy="5760720"/>
          </a:xfrm>
          <a:prstGeom prst="frame">
            <a:avLst>
              <a:gd name="adj1" fmla="val 27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Connector 2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8877300" cy="5410200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14300" y="5734764"/>
            <a:ext cx="8915400" cy="110799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Welcome To English Class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9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48216"/>
            <a:ext cx="8984059" cy="56335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71600" y="2057400"/>
            <a:ext cx="6858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</a:rPr>
              <a:t>Nizam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Uddin</a:t>
            </a:r>
            <a:r>
              <a:rPr lang="en-US" sz="4400" dirty="0" smtClean="0">
                <a:solidFill>
                  <a:srgbClr val="FF0000"/>
                </a:solidFill>
              </a:rPr>
              <a:t> Jewel</a:t>
            </a:r>
          </a:p>
          <a:p>
            <a:r>
              <a:rPr lang="en-US" sz="3600" dirty="0" smtClean="0">
                <a:solidFill>
                  <a:srgbClr val="00B050"/>
                </a:solidFill>
              </a:rPr>
              <a:t>Assistant teacher</a:t>
            </a:r>
          </a:p>
          <a:p>
            <a:r>
              <a:rPr lang="en-US" sz="3600" dirty="0" err="1" smtClean="0">
                <a:solidFill>
                  <a:schemeClr val="accent1">
                    <a:lumMod val="10000"/>
                  </a:schemeClr>
                </a:solidFill>
              </a:rPr>
              <a:t>Bahercor</a:t>
            </a:r>
            <a:r>
              <a:rPr lang="en-US" sz="3600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1">
                    <a:lumMod val="10000"/>
                  </a:schemeClr>
                </a:solidFill>
              </a:rPr>
              <a:t>govt.primary</a:t>
            </a:r>
            <a:r>
              <a:rPr lang="en-US" sz="3600" dirty="0" smtClean="0">
                <a:solidFill>
                  <a:schemeClr val="accent1">
                    <a:lumMod val="10000"/>
                  </a:schemeClr>
                </a:solidFill>
              </a:rPr>
              <a:t> school</a:t>
            </a:r>
          </a:p>
          <a:p>
            <a:r>
              <a:rPr lang="en-US" sz="3600" dirty="0" err="1" smtClean="0">
                <a:solidFill>
                  <a:srgbClr val="00B0F0"/>
                </a:solidFill>
              </a:rPr>
              <a:t>Raipura</a:t>
            </a:r>
            <a:r>
              <a:rPr lang="en-US" sz="3600" dirty="0" smtClean="0">
                <a:solidFill>
                  <a:srgbClr val="00B0F0"/>
                </a:solidFill>
              </a:rPr>
              <a:t>, </a:t>
            </a:r>
            <a:r>
              <a:rPr lang="en-US" sz="3600" dirty="0" err="1" smtClean="0">
                <a:solidFill>
                  <a:srgbClr val="00B0F0"/>
                </a:solidFill>
              </a:rPr>
              <a:t>Narsingdi</a:t>
            </a:r>
            <a:endParaRPr lang="en-US" sz="3600" dirty="0" smtClean="0">
              <a:solidFill>
                <a:srgbClr val="00B0F0"/>
              </a:solidFill>
            </a:endParaRPr>
          </a:p>
          <a:p>
            <a:r>
              <a:rPr lang="en-US" sz="3600" dirty="0" err="1" smtClean="0">
                <a:solidFill>
                  <a:srgbClr val="0070C0"/>
                </a:solidFill>
              </a:rPr>
              <a:t>Email:nizamuddinjewel@gmail.com</a:t>
            </a:r>
            <a:endParaRPr lang="en-US" sz="3600" dirty="0" smtClean="0">
              <a:solidFill>
                <a:srgbClr val="0070C0"/>
              </a:solidFill>
            </a:endParaRPr>
          </a:p>
          <a:p>
            <a:r>
              <a:rPr lang="en-US" sz="3600" dirty="0" err="1" smtClean="0">
                <a:solidFill>
                  <a:srgbClr val="002060"/>
                </a:solidFill>
              </a:rPr>
              <a:t>Skypee:nizamuddinjewel</a:t>
            </a:r>
            <a:endParaRPr lang="en-US" sz="3600" dirty="0" smtClean="0">
              <a:solidFill>
                <a:srgbClr val="002060"/>
              </a:solidFill>
            </a:endParaRPr>
          </a:p>
          <a:p>
            <a:r>
              <a:rPr lang="en-US" sz="3600" dirty="0" err="1" smtClean="0">
                <a:solidFill>
                  <a:srgbClr val="C00000"/>
                </a:solidFill>
              </a:rPr>
              <a:t>Facebook:Nizam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</a:rPr>
              <a:t>Uddin</a:t>
            </a:r>
            <a:r>
              <a:rPr lang="en-US" sz="3600" dirty="0" smtClean="0">
                <a:solidFill>
                  <a:srgbClr val="C00000"/>
                </a:solidFill>
              </a:rPr>
              <a:t> Jewel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5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6276"/>
            <a:ext cx="9144000" cy="5721723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2286000" y="2504420"/>
            <a:ext cx="5086350" cy="360098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spAutoFit/>
          </a:bodyPr>
          <a:lstStyle/>
          <a:p>
            <a:pPr algn="ctr"/>
            <a:r>
              <a:rPr lang="en-US" sz="6000" dirty="0" err="1">
                <a:solidFill>
                  <a:srgbClr val="FF0000"/>
                </a:solidFill>
              </a:rPr>
              <a:t>Class:Four</a:t>
            </a:r>
            <a:endParaRPr lang="en-US" sz="6000" dirty="0">
              <a:solidFill>
                <a:srgbClr val="FF0000"/>
              </a:solidFill>
            </a:endParaRPr>
          </a:p>
          <a:p>
            <a:pPr algn="ctr"/>
            <a:r>
              <a:rPr lang="en-US" sz="4400" dirty="0" err="1">
                <a:solidFill>
                  <a:srgbClr val="00B050"/>
                </a:solidFill>
              </a:rPr>
              <a:t>Sub:English</a:t>
            </a:r>
            <a:endParaRPr lang="en-US" sz="4400" dirty="0">
              <a:solidFill>
                <a:srgbClr val="00B050"/>
              </a:solidFill>
            </a:endParaRPr>
          </a:p>
          <a:p>
            <a:pPr algn="ctr"/>
            <a:r>
              <a:rPr lang="en-US" sz="4400" dirty="0" smtClean="0">
                <a:solidFill>
                  <a:srgbClr val="0070C0"/>
                </a:solidFill>
              </a:rPr>
              <a:t>Lesson:24, </a:t>
            </a:r>
            <a:r>
              <a:rPr lang="en-US" sz="3600" dirty="0" err="1" smtClean="0">
                <a:solidFill>
                  <a:srgbClr val="0070C0"/>
                </a:solidFill>
              </a:rPr>
              <a:t>Poem:Tails</a:t>
            </a:r>
            <a:endParaRPr lang="en-US" sz="3600" dirty="0">
              <a:solidFill>
                <a:srgbClr val="0070C0"/>
              </a:solidFill>
            </a:endParaRPr>
          </a:p>
          <a:p>
            <a:pPr algn="ctr"/>
            <a:r>
              <a:rPr lang="en-US" sz="4000" dirty="0" err="1" smtClean="0">
                <a:solidFill>
                  <a:srgbClr val="FF0000"/>
                </a:solidFill>
              </a:rPr>
              <a:t>Unit:Last</a:t>
            </a:r>
            <a:r>
              <a:rPr lang="en-US" sz="4000" dirty="0" smtClean="0">
                <a:solidFill>
                  <a:srgbClr val="FF0000"/>
                </a:solidFill>
              </a:rPr>
              <a:t> 11 lines Page:82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04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3" y="1219201"/>
            <a:ext cx="8973207" cy="10972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  <a:effectLst/>
        </p:spPr>
      </p:pic>
      <p:sp>
        <p:nvSpPr>
          <p:cNvPr id="6" name="Rectangle 5"/>
          <p:cNvSpPr/>
          <p:nvPr/>
        </p:nvSpPr>
        <p:spPr>
          <a:xfrm>
            <a:off x="18393" y="2438400"/>
            <a:ext cx="9125606" cy="4431983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6600" dirty="0">
                <a:solidFill>
                  <a:srgbClr val="F79646">
                    <a:lumMod val="75000"/>
                  </a:srgbClr>
                </a:solidFill>
                <a:latin typeface="Tw Cen MT"/>
              </a:rPr>
              <a:t>Students will be able to:</a:t>
            </a:r>
          </a:p>
          <a:p>
            <a:pPr marL="514350" lvl="0" indent="-514350">
              <a:buFontTx/>
              <a:buAutoNum type="arabicParenR"/>
            </a:pPr>
            <a:r>
              <a:rPr lang="en-US" sz="5400" dirty="0">
                <a:solidFill>
                  <a:srgbClr val="00B0F0"/>
                </a:solidFill>
                <a:latin typeface="Tw Cen MT"/>
              </a:rPr>
              <a:t>read the poem with correct pronunciation and stress</a:t>
            </a:r>
            <a:r>
              <a:rPr lang="en-US" sz="5400" dirty="0" smtClean="0">
                <a:solidFill>
                  <a:srgbClr val="00B0F0"/>
                </a:solidFill>
                <a:latin typeface="Tw Cen MT"/>
              </a:rPr>
              <a:t>.</a:t>
            </a:r>
          </a:p>
          <a:p>
            <a:pPr lvl="0"/>
            <a:r>
              <a:rPr lang="en-US" sz="5400" dirty="0" smtClean="0">
                <a:solidFill>
                  <a:srgbClr val="FF0000"/>
                </a:solidFill>
                <a:latin typeface="Tw Cen MT"/>
              </a:rPr>
              <a:t>2)Know about animals tails and use of tails.</a:t>
            </a:r>
            <a:endParaRPr lang="en-US" sz="5400" dirty="0">
              <a:solidFill>
                <a:srgbClr val="FF0000"/>
              </a:solidFill>
              <a:latin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86047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0258330">
            <a:off x="3983161" y="2265247"/>
            <a:ext cx="4572000" cy="3416320"/>
          </a:xfrm>
          <a:prstGeom prst="rect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0" algn="ctr"/>
            <a:r>
              <a:rPr lang="en-US" sz="5400" dirty="0">
                <a:solidFill>
                  <a:srgbClr val="F79646">
                    <a:lumMod val="75000"/>
                  </a:srgbClr>
                </a:solidFill>
                <a:latin typeface="Tw Cen MT"/>
              </a:rPr>
              <a:t>Safe learning environment</a:t>
            </a:r>
            <a:r>
              <a:rPr lang="en-US" sz="5400" dirty="0" smtClean="0">
                <a:solidFill>
                  <a:srgbClr val="F79646">
                    <a:lumMod val="75000"/>
                  </a:srgbClr>
                </a:solidFill>
                <a:latin typeface="Tw Cen MT"/>
              </a:rPr>
              <a:t>:</a:t>
            </a:r>
          </a:p>
          <a:p>
            <a:pPr lvl="0" algn="ctr"/>
            <a:r>
              <a:rPr lang="en-US" sz="5400" dirty="0" smtClean="0">
                <a:solidFill>
                  <a:srgbClr val="F79646">
                    <a:lumMod val="75000"/>
                  </a:srgbClr>
                </a:solidFill>
                <a:latin typeface="Tw Cen MT"/>
              </a:rPr>
              <a:t> </a:t>
            </a:r>
            <a:r>
              <a:rPr lang="en-US" sz="5400" dirty="0">
                <a:solidFill>
                  <a:srgbClr val="F79646">
                    <a:lumMod val="75000"/>
                  </a:srgbClr>
                </a:solidFill>
                <a:latin typeface="Tw Cen MT"/>
              </a:rPr>
              <a:t>by watching  video clip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1295400"/>
            <a:ext cx="3398520" cy="5471159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7002276"/>
              </p:ext>
            </p:extLst>
          </p:nvPr>
        </p:nvGraphicFramePr>
        <p:xfrm>
          <a:off x="3695700" y="17526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ackager Shell Object" showAsIcon="1" r:id="rId6" imgW="914400" imgH="771480" progId="Package">
                  <p:embed/>
                </p:oleObj>
              </mc:Choice>
              <mc:Fallback>
                <p:oleObj name="Packager Shell Object" showAsIcon="1" r:id="rId6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95700" y="17526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682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7" name="Flowchart: Data 6"/>
          <p:cNvSpPr/>
          <p:nvPr/>
        </p:nvSpPr>
        <p:spPr>
          <a:xfrm>
            <a:off x="0" y="1219200"/>
            <a:ext cx="9144000" cy="5486400"/>
          </a:xfrm>
          <a:prstGeom prst="flowChartInputOutp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0" dirty="0" smtClean="0">
                <a:solidFill>
                  <a:srgbClr val="FF0000"/>
                </a:solidFill>
              </a:rPr>
              <a:t>Tails</a:t>
            </a:r>
          </a:p>
          <a:p>
            <a:pPr algn="ctr"/>
            <a:r>
              <a:rPr lang="en-US" sz="4400" dirty="0" smtClean="0">
                <a:solidFill>
                  <a:srgbClr val="FFFF00"/>
                </a:solidFill>
              </a:rPr>
              <a:t>Myra Cohn Livingstone</a:t>
            </a:r>
            <a:endParaRPr lang="en-US" sz="4400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638800"/>
            <a:ext cx="1219200" cy="1219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1182426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0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1161871"/>
            <a:ext cx="9105900" cy="56961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" y="1161871"/>
            <a:ext cx="9067800" cy="1200329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Teachers loud reading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99860" y="2514600"/>
            <a:ext cx="25908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Class:4</a:t>
            </a:r>
          </a:p>
          <a:p>
            <a:r>
              <a:rPr lang="en-US" sz="32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Sub:English</a:t>
            </a:r>
            <a:endParaRPr lang="en-US" sz="3200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Tails</a:t>
            </a:r>
          </a:p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Myra Cohn Livingstone</a:t>
            </a: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117598"/>
              </p:ext>
            </p:extLst>
          </p:nvPr>
        </p:nvGraphicFramePr>
        <p:xfrm>
          <a:off x="1828800" y="251936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Packager Shell Object" showAsIcon="1" r:id="rId7" imgW="914400" imgH="771480" progId="Package">
                  <p:embed/>
                </p:oleObj>
              </mc:Choice>
              <mc:Fallback>
                <p:oleObj name="Packager Shell Object" showAsIcon="1" r:id="rId7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28800" y="251936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81400" y="1215448"/>
            <a:ext cx="5410200" cy="304698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FF00"/>
                </a:solidFill>
              </a:rPr>
              <a:t>And a fish has a tail</a:t>
            </a:r>
          </a:p>
          <a:p>
            <a:pPr algn="ctr"/>
            <a:r>
              <a:rPr lang="en-US" sz="4800" dirty="0">
                <a:solidFill>
                  <a:srgbClr val="FFFF00"/>
                </a:solidFill>
              </a:rPr>
              <a:t>t</a:t>
            </a:r>
            <a:r>
              <a:rPr lang="en-US" sz="4800" dirty="0" smtClean="0">
                <a:solidFill>
                  <a:srgbClr val="FFFF00"/>
                </a:solidFill>
              </a:rPr>
              <a:t>hat can</a:t>
            </a:r>
          </a:p>
          <a:p>
            <a:pPr algn="ctr"/>
            <a:r>
              <a:rPr lang="en-US" sz="4800" dirty="0">
                <a:solidFill>
                  <a:srgbClr val="FFFF00"/>
                </a:solidFill>
              </a:rPr>
              <a:t>h</a:t>
            </a:r>
            <a:r>
              <a:rPr lang="en-US" sz="4800" dirty="0" smtClean="0">
                <a:solidFill>
                  <a:srgbClr val="FFFF00"/>
                </a:solidFill>
              </a:rPr>
              <a:t>elp him</a:t>
            </a:r>
          </a:p>
          <a:p>
            <a:pPr algn="ctr"/>
            <a:r>
              <a:rPr lang="en-US" sz="4800" dirty="0">
                <a:solidFill>
                  <a:srgbClr val="FFFF00"/>
                </a:solidFill>
              </a:rPr>
              <a:t>t</a:t>
            </a:r>
            <a:r>
              <a:rPr lang="en-US" sz="4800" dirty="0" smtClean="0">
                <a:solidFill>
                  <a:srgbClr val="FFFF00"/>
                </a:solidFill>
              </a:rPr>
              <a:t>o swim,</a:t>
            </a:r>
            <a:endParaRPr lang="en-US" sz="4800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175" y="4952591"/>
            <a:ext cx="1114425" cy="1409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410" y="5009741"/>
            <a:ext cx="1181100" cy="1295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1371600"/>
            <a:ext cx="3238500" cy="28908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5231673"/>
            <a:ext cx="1295400" cy="6381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5162141"/>
            <a:ext cx="1524000" cy="990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421" y="4991939"/>
            <a:ext cx="1524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17520" y="1219200"/>
            <a:ext cx="6096000" cy="1569660"/>
          </a:xfrm>
          <a:prstGeom prst="rect">
            <a:avLst/>
          </a:prstGeom>
          <a:solidFill>
            <a:srgbClr val="7030A0"/>
          </a:solid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And a sheep has a tail</a:t>
            </a:r>
          </a:p>
          <a:p>
            <a:r>
              <a:rPr lang="en-US" sz="4800" dirty="0" smtClean="0">
                <a:solidFill>
                  <a:srgbClr val="FF0000"/>
                </a:solidFill>
              </a:rPr>
              <a:t>That looks curly on him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960" y="2895600"/>
            <a:ext cx="3718560" cy="3901440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1219200"/>
            <a:ext cx="2895600" cy="156966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971800"/>
            <a:ext cx="5105400" cy="3825239"/>
          </a:xfrm>
          <a:prstGeom prst="rect">
            <a:avLst/>
          </a:prstGeom>
          <a:ln>
            <a:solidFill>
              <a:srgbClr val="FFFF00"/>
            </a:solidFill>
            <a:prstDash val="lgDashDot"/>
          </a:ln>
        </p:spPr>
      </p:pic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-0.09652 -0.04237 L -0.11996 0.04212 L -0.15659 -0.04005 L -0.18333 0.03541 L -0.22152 -0.04445 L -0.25 0.03773 L -0.29496 -0.04445 L -0.32986 0.04004 L -0.37152 -0.04005 L -0.39652 0.03773 L -0.43333 -0.04676 L -0.46996 0.03773 L -0.50329 -0.05348 L -0.52656 0.03541 L -0.57656 -0.01343 L -0.59826 0.05324 L -0.43819 0.04444 L -0.39652 -0.04237 L -0.36319 0.04444 L -0.32326 -0.04237 L -0.28159 0.04652 L -0.25329 -0.03774 L -0.20989 0.05324 L -0.19323 -0.03334 L -0.14652 0.06226 L -0.12326 -0.04885 L -0.08819 0.05995 L 0.02674 0.01111 " pathEditMode="relative" ptsTypes="AAAAAAAAAAAAAAAAAAAAAAAAAA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" y="1219200"/>
            <a:ext cx="9033510" cy="1107996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All the monkeys has a tails 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110" y="2438400"/>
            <a:ext cx="2133600" cy="21812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53640"/>
            <a:ext cx="4152899" cy="43281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2438399"/>
            <a:ext cx="2771775" cy="2181225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1" y="4702621"/>
            <a:ext cx="4914899" cy="2079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33600" y="1219200"/>
            <a:ext cx="6934200" cy="1015663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And the elephants too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818" y="2362200"/>
            <a:ext cx="2897982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362200"/>
            <a:ext cx="2466975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818" y="4572000"/>
            <a:ext cx="2897982" cy="2209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399" y="4572000"/>
            <a:ext cx="2466975" cy="2209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65860"/>
            <a:ext cx="1981200" cy="106900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362200"/>
            <a:ext cx="3352800" cy="2057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572000"/>
            <a:ext cx="3352800" cy="2209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050" y="1219200"/>
            <a:ext cx="9048750" cy="110799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There are hundreds of tails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4653"/>
            <a:ext cx="1990725" cy="13212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382844"/>
            <a:ext cx="2095500" cy="1351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73" y="2426709"/>
            <a:ext cx="1607127" cy="11500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12854"/>
            <a:ext cx="1428750" cy="11639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1576"/>
            <a:ext cx="1828800" cy="12876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1" y="3755855"/>
            <a:ext cx="1676400" cy="12876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1" y="3755856"/>
            <a:ext cx="1558636" cy="12876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690192"/>
            <a:ext cx="1752600" cy="13390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5181601"/>
            <a:ext cx="1676399" cy="1524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5129293"/>
            <a:ext cx="1828800" cy="165943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5181601"/>
            <a:ext cx="1752600" cy="163568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193" y="5201535"/>
            <a:ext cx="1515807" cy="15871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741576"/>
            <a:ext cx="1973006" cy="131317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382844"/>
            <a:ext cx="1676400" cy="119393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5201535"/>
            <a:ext cx="1752600" cy="158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1200" y="1219200"/>
            <a:ext cx="3200400" cy="3785652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If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y</a:t>
            </a:r>
            <a:r>
              <a:rPr lang="en-US" sz="4000" dirty="0" smtClean="0">
                <a:solidFill>
                  <a:srgbClr val="FF0000"/>
                </a:solidFill>
              </a:rPr>
              <a:t>ou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   look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        in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           the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               zoo !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2" y="1219200"/>
            <a:ext cx="2816370" cy="18928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5081052"/>
            <a:ext cx="2647950" cy="170074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2" y="5189393"/>
            <a:ext cx="2722635" cy="15162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219200"/>
            <a:ext cx="2466975" cy="18478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7" y="3228507"/>
            <a:ext cx="2628900" cy="17430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257550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334000"/>
            <a:ext cx="2743200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214907"/>
            <a:ext cx="9067800" cy="540147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solidFill>
                  <a:srgbClr val="FFC000"/>
                </a:solidFill>
              </a:rPr>
              <a:t>Students </a:t>
            </a:r>
          </a:p>
          <a:p>
            <a:pPr algn="ctr"/>
            <a:r>
              <a:rPr lang="en-US" sz="11500" dirty="0" smtClean="0">
                <a:solidFill>
                  <a:srgbClr val="FFC000"/>
                </a:solidFill>
              </a:rPr>
              <a:t>loud</a:t>
            </a:r>
          </a:p>
          <a:p>
            <a:pPr algn="ctr"/>
            <a:r>
              <a:rPr lang="en-US" sz="11500" dirty="0" smtClean="0">
                <a:solidFill>
                  <a:srgbClr val="FFC000"/>
                </a:solidFill>
              </a:rPr>
              <a:t>reading</a:t>
            </a:r>
            <a:endParaRPr lang="en-US" sz="115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81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2" y="1143000"/>
            <a:ext cx="9013248" cy="5638800"/>
          </a:xfrm>
          <a:prstGeom prst="rect">
            <a:avLst/>
          </a:prstGeom>
          <a:ln>
            <a:solidFill>
              <a:srgbClr val="FF0000"/>
            </a:solidFill>
            <a:prstDash val="lgDashDotDot"/>
          </a:ln>
        </p:spPr>
      </p:pic>
      <p:sp>
        <p:nvSpPr>
          <p:cNvPr id="2" name="TextBox 1"/>
          <p:cNvSpPr txBox="1"/>
          <p:nvPr/>
        </p:nvSpPr>
        <p:spPr>
          <a:xfrm>
            <a:off x="204354" y="1676400"/>
            <a:ext cx="3948546" cy="3785652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New words:</a:t>
            </a:r>
          </a:p>
          <a:p>
            <a:r>
              <a:rPr lang="en-US" sz="6000" dirty="0" smtClean="0">
                <a:solidFill>
                  <a:srgbClr val="FF0000"/>
                </a:solidFill>
              </a:rPr>
              <a:t>Swim</a:t>
            </a:r>
          </a:p>
          <a:p>
            <a:r>
              <a:rPr lang="en-US" sz="6000" dirty="0">
                <a:solidFill>
                  <a:srgbClr val="FF0000"/>
                </a:solidFill>
              </a:rPr>
              <a:t>C</a:t>
            </a:r>
            <a:r>
              <a:rPr lang="en-US" sz="6000" dirty="0" smtClean="0">
                <a:solidFill>
                  <a:srgbClr val="FF0000"/>
                </a:solidFill>
              </a:rPr>
              <a:t>urly</a:t>
            </a:r>
          </a:p>
          <a:p>
            <a:r>
              <a:rPr lang="en-US" sz="6000" dirty="0">
                <a:solidFill>
                  <a:srgbClr val="FF0000"/>
                </a:solidFill>
              </a:rPr>
              <a:t>Z</a:t>
            </a:r>
            <a:r>
              <a:rPr lang="en-US" sz="6000" dirty="0" smtClean="0">
                <a:solidFill>
                  <a:srgbClr val="FF0000"/>
                </a:solidFill>
              </a:rPr>
              <a:t>oo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" y="1150203"/>
            <a:ext cx="3733800" cy="830997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Word meaning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1" y="2286000"/>
            <a:ext cx="7315200" cy="830997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Swim: to do exercise  in water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" y="3962400"/>
            <a:ext cx="6400800" cy="830997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Curly: wavy/up and down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" y="5094145"/>
            <a:ext cx="6934200" cy="1569660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Zoo: a place where many kinds of animals live in cage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551" y="1676400"/>
            <a:ext cx="1619249" cy="1638300"/>
          </a:xfrm>
          <a:prstGeom prst="rect">
            <a:avLst/>
          </a:prstGeom>
          <a:ln w="57150">
            <a:solidFill>
              <a:schemeClr val="tx1"/>
            </a:solidFill>
            <a:prstDash val="lgDash"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464819"/>
            <a:ext cx="2293793" cy="1411981"/>
          </a:xfrm>
          <a:prstGeom prst="rect">
            <a:avLst/>
          </a:prstGeom>
          <a:ln w="38100">
            <a:solidFill>
              <a:schemeClr val="tx1"/>
            </a:solidFill>
            <a:prstDash val="lgDashDotDot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094144"/>
            <a:ext cx="1912793" cy="1569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tx1"/>
            </a:solidFill>
            <a:prstDash val="lgDashDotDot"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4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400" y="1219200"/>
            <a:ext cx="4572000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Make sentences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1" y="2286000"/>
            <a:ext cx="6248399" cy="830997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Swim: Fish swim in water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" y="3962400"/>
            <a:ext cx="5829300" cy="830997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Curly: Her hair is curly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" y="5094145"/>
            <a:ext cx="5638800" cy="1569660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Zoo: We can see many animals at the zoo.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020611"/>
            <a:ext cx="2438400" cy="14083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881" y="3506361"/>
            <a:ext cx="2224520" cy="14466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5094144"/>
            <a:ext cx="3009899" cy="156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1524000"/>
            <a:ext cx="8724900" cy="520142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00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600" dirty="0" smtClean="0">
                <a:solidFill>
                  <a:srgbClr val="FF0000"/>
                </a:solidFill>
              </a:rPr>
              <a:t>Silent reading</a:t>
            </a:r>
            <a:endParaRPr lang="en-US" sz="1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84173" y="1148542"/>
            <a:ext cx="4114800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Rearrange lines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1371600"/>
            <a:ext cx="4572000" cy="52014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And a fish has a tail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That can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Help him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…………….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And a sheep has a tail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That looks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……………..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………………………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And the elephants too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……………………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If you look in the zoo!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0600" y="2209800"/>
            <a:ext cx="4114800" cy="181588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t</a:t>
            </a:r>
            <a:r>
              <a:rPr lang="en-US" sz="2800" dirty="0" smtClean="0">
                <a:solidFill>
                  <a:schemeClr val="tx2"/>
                </a:solidFill>
              </a:rPr>
              <a:t>o swim,</a:t>
            </a:r>
          </a:p>
          <a:p>
            <a:r>
              <a:rPr lang="en-US" sz="2800" dirty="0">
                <a:solidFill>
                  <a:schemeClr val="tx2"/>
                </a:solidFill>
              </a:rPr>
              <a:t>c</a:t>
            </a:r>
            <a:r>
              <a:rPr lang="en-US" sz="2800" dirty="0" smtClean="0">
                <a:solidFill>
                  <a:schemeClr val="tx2"/>
                </a:solidFill>
              </a:rPr>
              <a:t>urly on him.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All the monkeys have tails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There are hundred of tails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05556E-6 -7.21554E-7 L -0.49566 0.0511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92" y="25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-1.63737E-6 L -0.51458 0.1665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29" y="83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88889E-6 -1.28585E-6 L -0.50243 0.1711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22" y="85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44444E-6 -2.20167E-6 L -0.52986 0.24214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93" y="120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8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2252" y="1226943"/>
            <a:ext cx="4009389" cy="2862322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Group work</a:t>
            </a:r>
          </a:p>
          <a:p>
            <a:r>
              <a:rPr lang="en-US" sz="6000" dirty="0" smtClean="0">
                <a:solidFill>
                  <a:srgbClr val="FF0000"/>
                </a:solidFill>
              </a:rPr>
              <a:t>Read poem</a:t>
            </a:r>
          </a:p>
          <a:p>
            <a:r>
              <a:rPr lang="en-US" sz="6000" dirty="0" smtClean="0">
                <a:solidFill>
                  <a:srgbClr val="FF0000"/>
                </a:solidFill>
              </a:rPr>
              <a:t>In group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1247539"/>
            <a:ext cx="4419600" cy="286232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Group A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And a fish has a tail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That can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Help him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To swim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2252" y="4414683"/>
            <a:ext cx="4071179" cy="230832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92D050"/>
            </a:solidFill>
            <a:prstDash val="lgDash"/>
          </a:ln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Group B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And a sheep has a tail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That looks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Curly on him.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4191000"/>
            <a:ext cx="4419600" cy="2554545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Group C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All the monkeys have tails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And the elephants too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There are hundred of tails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If you look in the zoo!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8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4900" y="1371600"/>
            <a:ext cx="6096000" cy="14465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</a:rPr>
              <a:t>Home work.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895600"/>
            <a:ext cx="8534400" cy="3785652"/>
          </a:xfrm>
          <a:prstGeom prst="rect">
            <a:avLst/>
          </a:prstGeom>
          <a:solidFill>
            <a:srgbClr val="00B0F0"/>
          </a:solid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C000"/>
                </a:solidFill>
              </a:rPr>
              <a:t>Write 5 animals name and describe about their tails.</a:t>
            </a:r>
            <a:endParaRPr lang="en-US" sz="8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0345" y="1099427"/>
            <a:ext cx="9005455" cy="55092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spAutoFit/>
          </a:bodyPr>
          <a:lstStyle/>
          <a:p>
            <a:pPr lvl="0"/>
            <a:r>
              <a:rPr lang="en-US" sz="8800" dirty="0">
                <a:solidFill>
                  <a:srgbClr val="FFFF00"/>
                </a:solidFill>
                <a:latin typeface="Tw Cen MT"/>
              </a:rPr>
              <a:t>Thanks my dear </a:t>
            </a:r>
            <a:r>
              <a:rPr lang="en-US" sz="8800" dirty="0" smtClean="0">
                <a:solidFill>
                  <a:srgbClr val="FFFF00"/>
                </a:solidFill>
                <a:latin typeface="Tw Cen MT"/>
              </a:rPr>
              <a:t>students.</a:t>
            </a:r>
          </a:p>
          <a:p>
            <a:pPr lvl="0"/>
            <a:r>
              <a:rPr lang="en-US" sz="8800" dirty="0" smtClean="0">
                <a:solidFill>
                  <a:srgbClr val="FFFF00"/>
                </a:solidFill>
                <a:latin typeface="Tw Cen MT"/>
              </a:rPr>
              <a:t>see you</a:t>
            </a:r>
          </a:p>
          <a:p>
            <a:pPr lvl="0"/>
            <a:r>
              <a:rPr lang="en-US" sz="8800" dirty="0" smtClean="0">
                <a:solidFill>
                  <a:srgbClr val="FFFF00"/>
                </a:solidFill>
                <a:latin typeface="Tw Cen MT"/>
              </a:rPr>
              <a:t>next class.</a:t>
            </a:r>
            <a:endParaRPr lang="en-US" sz="8800" dirty="0">
              <a:solidFill>
                <a:srgbClr val="FFFF00"/>
              </a:solidFill>
              <a:latin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642</TotalTime>
  <Words>321</Words>
  <Application>Microsoft Office PowerPoint</Application>
  <PresentationFormat>On-screen Show (4:3)</PresentationFormat>
  <Paragraphs>94</Paragraphs>
  <Slides>22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BlackTie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lalon</dc:creator>
  <cp:lastModifiedBy>Asus</cp:lastModifiedBy>
  <cp:revision>68</cp:revision>
  <dcterms:created xsi:type="dcterms:W3CDTF">2006-08-16T00:00:00Z</dcterms:created>
  <dcterms:modified xsi:type="dcterms:W3CDTF">2013-10-26T10:46:45Z</dcterms:modified>
</cp:coreProperties>
</file>